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handoutMasterIdLst>
    <p:handoutMasterId r:id="rId94"/>
  </p:handout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46" r:id="rId74"/>
    <p:sldId id="441" r:id="rId75"/>
    <p:sldId id="442" r:id="rId76"/>
    <p:sldId id="443" r:id="rId77"/>
    <p:sldId id="444" r:id="rId78"/>
    <p:sldId id="445" r:id="rId79"/>
    <p:sldId id="424" r:id="rId80"/>
    <p:sldId id="439" r:id="rId81"/>
    <p:sldId id="385" r:id="rId82"/>
    <p:sldId id="394" r:id="rId83"/>
    <p:sldId id="386" r:id="rId84"/>
    <p:sldId id="388" r:id="rId85"/>
    <p:sldId id="423" r:id="rId86"/>
    <p:sldId id="427" r:id="rId87"/>
    <p:sldId id="428" r:id="rId88"/>
    <p:sldId id="429" r:id="rId89"/>
    <p:sldId id="421" r:id="rId90"/>
    <p:sldId id="422" r:id="rId91"/>
    <p:sldId id="384" r:id="rId92"/>
  </p:sldIdLst>
  <p:sldSz cx="12192000" cy="6858000"/>
  <p:notesSz cx="6950075" cy="9167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3262" autoAdjust="0"/>
  </p:normalViewPr>
  <p:slideViewPr>
    <p:cSldViewPr snapToGrid="0">
      <p:cViewPr varScale="1">
        <p:scale>
          <a:sx n="78" d="100"/>
          <a:sy n="78" d="100"/>
        </p:scale>
        <p:origin x="1056" y="5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59983"/>
          </a:xfrm>
          <a:prstGeom prst="rect">
            <a:avLst/>
          </a:prstGeom>
        </p:spPr>
        <p:txBody>
          <a:bodyPr vert="horz" lIns="92098" tIns="46049" rIns="92098" bIns="46049" rtlCol="0"/>
          <a:lstStyle>
            <a:lvl1pPr algn="r">
              <a:defRPr sz="1200"/>
            </a:lvl1pPr>
          </a:lstStyle>
          <a:p>
            <a:fld id="{ADDA165A-A762-4AD8-9078-92B8650A4F36}" type="datetimeFigureOut">
              <a:rPr lang="en-US" smtClean="0"/>
              <a:t>11/13/2018</a:t>
            </a:fld>
            <a:endParaRPr lang="en-US"/>
          </a:p>
        </p:txBody>
      </p:sp>
      <p:sp>
        <p:nvSpPr>
          <p:cNvPr id="4" name="Footer Placeholder 3"/>
          <p:cNvSpPr>
            <a:spLocks noGrp="1"/>
          </p:cNvSpPr>
          <p:nvPr>
            <p:ph type="ftr" sz="quarter" idx="2"/>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07832"/>
            <a:ext cx="3011699" cy="459982"/>
          </a:xfrm>
          <a:prstGeom prst="rect">
            <a:avLst/>
          </a:prstGeom>
        </p:spPr>
        <p:txBody>
          <a:bodyPr vert="horz" lIns="92098" tIns="46049" rIns="92098" bIns="46049" rtlCol="0" anchor="b"/>
          <a:lstStyle>
            <a:lvl1pPr algn="r">
              <a:defRPr sz="1200"/>
            </a:lvl1pPr>
          </a:lstStyle>
          <a:p>
            <a:fld id="{BFCAB7F4-E038-43FF-BC02-86D864AA8AD7}" type="slidenum">
              <a:rPr lang="en-US" smtClean="0"/>
              <a:t>‹#›</a:t>
            </a:fld>
            <a:endParaRPr lang="en-US"/>
          </a:p>
        </p:txBody>
      </p:sp>
    </p:spTree>
    <p:extLst>
      <p:ext uri="{BB962C8B-B14F-4D97-AF65-F5344CB8AC3E}">
        <p14:creationId xmlns:p14="http://schemas.microsoft.com/office/powerpoint/2010/main" val="7776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idx="1"/>
          </p:nvPr>
        </p:nvSpPr>
        <p:spPr>
          <a:xfrm>
            <a:off x="3936768" y="0"/>
            <a:ext cx="3011699" cy="459983"/>
          </a:xfrm>
          <a:prstGeom prst="rect">
            <a:avLst/>
          </a:prstGeom>
        </p:spPr>
        <p:txBody>
          <a:bodyPr vert="horz" lIns="92098" tIns="46049" rIns="92098" bIns="46049" rtlCol="0"/>
          <a:lstStyle>
            <a:lvl1pPr algn="r">
              <a:defRPr sz="1200"/>
            </a:lvl1pPr>
          </a:lstStyle>
          <a:p>
            <a:fld id="{4A7F2F68-B67E-4EA0-984B-6ACAFF59AFD5}" type="datetimeFigureOut">
              <a:rPr lang="en-US" smtClean="0"/>
              <a:t>11/13/2018</a:t>
            </a:fld>
            <a:endParaRPr lang="en-US"/>
          </a:p>
        </p:txBody>
      </p:sp>
      <p:sp>
        <p:nvSpPr>
          <p:cNvPr id="4" name="Slide Image Placeholder 3"/>
          <p:cNvSpPr>
            <a:spLocks noGrp="1" noRot="1" noChangeAspect="1"/>
          </p:cNvSpPr>
          <p:nvPr>
            <p:ph type="sldImg" idx="2"/>
          </p:nvPr>
        </p:nvSpPr>
        <p:spPr>
          <a:xfrm>
            <a:off x="725488" y="1146175"/>
            <a:ext cx="5499100" cy="3094038"/>
          </a:xfrm>
          <a:prstGeom prst="rect">
            <a:avLst/>
          </a:prstGeom>
          <a:noFill/>
          <a:ln w="12700">
            <a:solidFill>
              <a:prstClr val="black"/>
            </a:solidFill>
          </a:ln>
        </p:spPr>
        <p:txBody>
          <a:bodyPr vert="horz" lIns="92098" tIns="46049" rIns="92098" bIns="46049" rtlCol="0" anchor="ctr"/>
          <a:lstStyle/>
          <a:p>
            <a:endParaRPr lang="en-US"/>
          </a:p>
        </p:txBody>
      </p:sp>
      <p:sp>
        <p:nvSpPr>
          <p:cNvPr id="5" name="Notes Placeholder 4"/>
          <p:cNvSpPr>
            <a:spLocks noGrp="1"/>
          </p:cNvSpPr>
          <p:nvPr>
            <p:ph type="body" sz="quarter" idx="3"/>
          </p:nvPr>
        </p:nvSpPr>
        <p:spPr>
          <a:xfrm>
            <a:off x="695008" y="4412010"/>
            <a:ext cx="5560060" cy="3609826"/>
          </a:xfrm>
          <a:prstGeom prst="rect">
            <a:avLst/>
          </a:prstGeom>
        </p:spPr>
        <p:txBody>
          <a:bodyPr vert="horz" lIns="92098" tIns="46049" rIns="92098" bIns="460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07832"/>
            <a:ext cx="3011699" cy="459982"/>
          </a:xfrm>
          <a:prstGeom prst="rect">
            <a:avLst/>
          </a:prstGeom>
        </p:spPr>
        <p:txBody>
          <a:bodyPr vert="horz" lIns="92098" tIns="46049" rIns="92098" bIns="46049"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 computers!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CIs as lines to both, and add mean to the null on the left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72</a:t>
            </a:fld>
            <a:endParaRPr lang="en-US"/>
          </a:p>
        </p:txBody>
      </p:sp>
    </p:spTree>
    <p:extLst>
      <p:ext uri="{BB962C8B-B14F-4D97-AF65-F5344CB8AC3E}">
        <p14:creationId xmlns:p14="http://schemas.microsoft.com/office/powerpoint/2010/main" val="401643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0984">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77</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r>
              <a:rPr lang="en-US" dirty="0" smtClean="0"/>
              <a:t>Theta</a:t>
            </a:r>
            <a:r>
              <a:rPr lang="en-US" baseline="0" dirty="0" smtClean="0"/>
              <a:t> – based on hypothesis (mean, </a:t>
            </a:r>
            <a:r>
              <a:rPr lang="en-US" baseline="0" dirty="0" err="1" smtClean="0"/>
              <a:t>etc</a:t>
            </a:r>
            <a:r>
              <a:rPr lang="en-US" baseline="0" dirty="0" smtClean="0"/>
              <a:t>)</a:t>
            </a:r>
            <a:endParaRPr lang="en-US" dirty="0" smtClean="0"/>
          </a:p>
          <a:p>
            <a:r>
              <a:rPr lang="en-US" dirty="0" smtClean="0"/>
              <a:t>Theta Hat</a:t>
            </a:r>
            <a:r>
              <a:rPr lang="en-US" baseline="0" dirty="0" smtClean="0"/>
              <a:t> – estimate based on the sample</a:t>
            </a:r>
          </a:p>
          <a:p>
            <a:r>
              <a:rPr lang="en-US" dirty="0" smtClean="0"/>
              <a:t>Theta –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Tuesday, November 13,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Tuesday, November 13,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Tuesday, November 13,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Tuesday, November 13,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Tuesday, November 13,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Tuesday, November 13,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Tuesday, November 13,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11.bin"/><Relationship Id="rId18" Type="http://schemas.openxmlformats.org/officeDocument/2006/relationships/image" Target="../media/image5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6.emf"/><Relationship Id="rId17"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58.emf"/><Relationship Id="rId1" Type="http://schemas.openxmlformats.org/officeDocument/2006/relationships/vmlDrawing" Target="../drawings/vmlDrawing5.vml"/><Relationship Id="rId6" Type="http://schemas.openxmlformats.org/officeDocument/2006/relationships/image" Target="../media/image53.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9.bin"/><Relationship Id="rId14" Type="http://schemas.openxmlformats.org/officeDocument/2006/relationships/image" Target="../media/image57.emf"/></Relationships>
</file>

<file path=ppt/slides/_rels/slide7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15.bin"/><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67.emf"/><Relationship Id="rId7" Type="http://schemas.openxmlformats.org/officeDocument/2006/relationships/image" Target="../media/image65.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64.emf"/><Relationship Id="rId4" Type="http://schemas.openxmlformats.org/officeDocument/2006/relationships/oleObject" Target="../embeddings/oleObject18.bin"/><Relationship Id="rId9" Type="http://schemas.openxmlformats.org/officeDocument/2006/relationships/image" Target="../media/image66.emf"/></Relationships>
</file>

<file path=ppt/slides/_rels/slide76.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8.emf"/><Relationship Id="rId4" Type="http://schemas.openxmlformats.org/officeDocument/2006/relationships/oleObject" Target="../embeddings/oleObject21.bin"/></Relationships>
</file>

<file path=ppt/slides/_rels/slide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7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emf"/></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68"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28"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29"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11"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06"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Confidence Intervals - Sneetches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68" y="1543829"/>
            <a:ext cx="6012382" cy="46007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8" y="1518640"/>
            <a:ext cx="6024838" cy="4610311"/>
          </a:xfrm>
          <a:prstGeom prst="rect">
            <a:avLst/>
          </a:prstGeom>
        </p:spPr>
      </p:pic>
    </p:spTree>
    <p:extLst>
      <p:ext uri="{BB962C8B-B14F-4D97-AF65-F5344CB8AC3E}">
        <p14:creationId xmlns:p14="http://schemas.microsoft.com/office/powerpoint/2010/main" val="20875294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218" name="Equation" r:id="rId3" imgW="406400" imgH="215900" progId="Equation.3">
                  <p:embed/>
                </p:oleObj>
              </mc:Choice>
              <mc:Fallback>
                <p:oleObj name="Equation" r:id="rId3" imgW="406400" imgH="215900" progId="Equation.3">
                  <p:embed/>
                  <p:pic>
                    <p:nvPicPr>
                      <p:cNvPr id="0" name=""/>
                      <p:cNvPicPr/>
                      <p:nvPr/>
                    </p:nvPicPr>
                    <p:blipFill>
                      <a:blip r:embed="rId4"/>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219" name="Equation" r:id="rId5" imgW="406400" imgH="215900" progId="Equation.3">
                  <p:embed/>
                </p:oleObj>
              </mc:Choice>
              <mc:Fallback>
                <p:oleObj name="Equation" r:id="rId5" imgW="406400" imgH="215900" progId="Equation.3">
                  <p:embed/>
                  <p:pic>
                    <p:nvPicPr>
                      <p:cNvPr id="0" name=""/>
                      <p:cNvPicPr/>
                      <p:nvPr/>
                    </p:nvPicPr>
                    <p:blipFill>
                      <a:blip r:embed="rId6"/>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220" name="Equation" r:id="rId7" imgW="812800" imgH="431800" progId="Equation.3">
                  <p:embed/>
                </p:oleObj>
              </mc:Choice>
              <mc:Fallback>
                <p:oleObj name="Equation" r:id="rId7" imgW="812800" imgH="431800" progId="Equation.3">
                  <p:embed/>
                  <p:pic>
                    <p:nvPicPr>
                      <p:cNvPr id="0" name=""/>
                      <p:cNvPicPr/>
                      <p:nvPr/>
                    </p:nvPicPr>
                    <p:blipFill>
                      <a:blip r:embed="rId8"/>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221" name="Equation" r:id="rId9" imgW="863600" imgH="431800" progId="Equation.3">
                  <p:embed/>
                </p:oleObj>
              </mc:Choice>
              <mc:Fallback>
                <p:oleObj name="Equation" r:id="rId9" imgW="863600" imgH="431800" progId="Equation.3">
                  <p:embed/>
                  <p:pic>
                    <p:nvPicPr>
                      <p:cNvPr id="0" name=""/>
                      <p:cNvPicPr/>
                      <p:nvPr/>
                    </p:nvPicPr>
                    <p:blipFill>
                      <a:blip r:embed="rId10"/>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222" name="Equation" r:id="rId11" imgW="965200" imgH="431800" progId="Equation.3">
                  <p:embed/>
                </p:oleObj>
              </mc:Choice>
              <mc:Fallback>
                <p:oleObj name="Equation" r:id="rId11" imgW="965200" imgH="431800" progId="Equation.3">
                  <p:embed/>
                  <p:pic>
                    <p:nvPicPr>
                      <p:cNvPr id="0" name=""/>
                      <p:cNvPicPr/>
                      <p:nvPr/>
                    </p:nvPicPr>
                    <p:blipFill>
                      <a:blip r:embed="rId12"/>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223" name="Equation" r:id="rId13" imgW="1016000" imgH="419100" progId="Equation.3">
                  <p:embed/>
                </p:oleObj>
              </mc:Choice>
              <mc:Fallback>
                <p:oleObj name="Equation" r:id="rId13" imgW="1016000" imgH="419100" progId="Equation.3">
                  <p:embed/>
                  <p:pic>
                    <p:nvPicPr>
                      <p:cNvPr id="0" name=""/>
                      <p:cNvPicPr/>
                      <p:nvPr/>
                    </p:nvPicPr>
                    <p:blipFill>
                      <a:blip r:embed="rId14"/>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224" name="Equation" r:id="rId15" imgW="1016000" imgH="419100" progId="Equation.3">
                  <p:embed/>
                </p:oleObj>
              </mc:Choice>
              <mc:Fallback>
                <p:oleObj name="Equation" r:id="rId15" imgW="1016000" imgH="419100" progId="Equation.3">
                  <p:embed/>
                  <p:pic>
                    <p:nvPicPr>
                      <p:cNvPr id="0" name=""/>
                      <p:cNvPicPr/>
                      <p:nvPr/>
                    </p:nvPicPr>
                    <p:blipFill>
                      <a:blip r:embed="rId16"/>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225" name="Equation" r:id="rId17" imgW="2006600" imgH="444500" progId="Equation.3">
                  <p:embed/>
                </p:oleObj>
              </mc:Choice>
              <mc:Fallback>
                <p:oleObj name="Equation" r:id="rId17" imgW="2006600" imgH="444500" progId="Equation.3">
                  <p:embed/>
                  <p:pic>
                    <p:nvPicPr>
                      <p:cNvPr id="0" name=""/>
                      <p:cNvPicPr/>
                      <p:nvPr/>
                    </p:nvPicPr>
                    <p:blipFill>
                      <a:blip r:embed="rId18"/>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82296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30" name="Equation" r:id="rId3" imgW="1016000" imgH="419100" progId="Equation.3">
                  <p:embed/>
                </p:oleObj>
              </mc:Choice>
              <mc:Fallback>
                <p:oleObj name="Equation" r:id="rId3" imgW="1016000" imgH="419100" progId="Equation.3">
                  <p:embed/>
                  <p:pic>
                    <p:nvPicPr>
                      <p:cNvPr id="0" name=""/>
                      <p:cNvPicPr/>
                      <p:nvPr/>
                    </p:nvPicPr>
                    <p:blipFill>
                      <a:blip r:embed="rId4"/>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31" name="Equation" r:id="rId5" imgW="1016000" imgH="419100" progId="Equation.3">
                  <p:embed/>
                </p:oleObj>
              </mc:Choice>
              <mc:Fallback>
                <p:oleObj name="Equation" r:id="rId5" imgW="1016000" imgH="419100" progId="Equation.3">
                  <p:embed/>
                  <p:pic>
                    <p:nvPicPr>
                      <p:cNvPr id="0" name=""/>
                      <p:cNvPicPr/>
                      <p:nvPr/>
                    </p:nvPicPr>
                    <p:blipFill>
                      <a:blip r:embed="rId6"/>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437063" y="5841537"/>
          <a:ext cx="3317875" cy="738188"/>
        </p:xfrm>
        <a:graphic>
          <a:graphicData uri="http://schemas.openxmlformats.org/presentationml/2006/ole">
            <mc:AlternateContent xmlns:mc="http://schemas.openxmlformats.org/markup-compatibility/2006">
              <mc:Choice xmlns:v="urn:schemas-microsoft-com:vml" Requires="v">
                <p:oleObj spid="_x0000_s9232" name="Equation" r:id="rId7" imgW="1993900" imgH="444500" progId="Equation.3">
                  <p:embed/>
                </p:oleObj>
              </mc:Choice>
              <mc:Fallback>
                <p:oleObj name="Equation" r:id="rId7" imgW="1993900" imgH="444500" progId="Equation.3">
                  <p:embed/>
                  <p:pic>
                    <p:nvPicPr>
                      <p:cNvPr id="0" name=""/>
                      <p:cNvPicPr/>
                      <p:nvPr/>
                    </p:nvPicPr>
                    <p:blipFill>
                      <a:blip r:embed="rId8"/>
                      <a:stretch>
                        <a:fillRect/>
                      </a:stretch>
                    </p:blipFill>
                    <p:spPr>
                      <a:xfrm>
                        <a:off x="4437063" y="5841537"/>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33" name="Equation" r:id="rId9" imgW="2006600" imgH="444500" progId="Equation.3">
                  <p:embed/>
                </p:oleObj>
              </mc:Choice>
              <mc:Fallback>
                <p:oleObj name="Equation" r:id="rId9" imgW="2006600" imgH="444500" progId="Equation.3">
                  <p:embed/>
                  <p:pic>
                    <p:nvPicPr>
                      <p:cNvPr id="0" name=""/>
                      <p:cNvPicPr/>
                      <p:nvPr/>
                    </p:nvPicPr>
                    <p:blipFill>
                      <a:blip r:embed="rId10"/>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51" name="Equation" r:id="rId4" imgW="1701800" imgH="419100" progId="Equation.3">
                  <p:embed/>
                </p:oleObj>
              </mc:Choice>
              <mc:Fallback>
                <p:oleObj name="Equation" r:id="rId4" imgW="1701800" imgH="419100" progId="Equation.3">
                  <p:embed/>
                  <p:pic>
                    <p:nvPicPr>
                      <p:cNvPr id="0" name=""/>
                      <p:cNvPicPr/>
                      <p:nvPr/>
                    </p:nvPicPr>
                    <p:blipFill>
                      <a:blip r:embed="rId5"/>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52" name="Equation" r:id="rId6" imgW="1752600" imgH="419100" progId="Equation.3">
                  <p:embed/>
                </p:oleObj>
              </mc:Choice>
              <mc:Fallback>
                <p:oleObj name="Equation" r:id="rId6" imgW="1752600" imgH="419100" progId="Equation.3">
                  <p:embed/>
                  <p:pic>
                    <p:nvPicPr>
                      <p:cNvPr id="0" name=""/>
                      <p:cNvPicPr/>
                      <p:nvPr/>
                    </p:nvPicPr>
                    <p:blipFill>
                      <a:blip r:embed="rId7"/>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707947" y="4579463"/>
          <a:ext cx="2155825" cy="442913"/>
        </p:xfrm>
        <a:graphic>
          <a:graphicData uri="http://schemas.openxmlformats.org/presentationml/2006/ole">
            <mc:AlternateContent xmlns:mc="http://schemas.openxmlformats.org/markup-compatibility/2006">
              <mc:Choice xmlns:v="urn:schemas-microsoft-com:vml" Requires="v">
                <p:oleObj spid="_x0000_s10253" name="Equation" r:id="rId8" imgW="1295400" imgH="266700" progId="Equation.3">
                  <p:embed/>
                </p:oleObj>
              </mc:Choice>
              <mc:Fallback>
                <p:oleObj name="Equation" r:id="rId8" imgW="1295400" imgH="266700" progId="Equation.3">
                  <p:embed/>
                  <p:pic>
                    <p:nvPicPr>
                      <p:cNvPr id="0" name=""/>
                      <p:cNvPicPr/>
                      <p:nvPr/>
                    </p:nvPicPr>
                    <p:blipFill>
                      <a:blip r:embed="rId9"/>
                      <a:stretch>
                        <a:fillRect/>
                      </a:stretch>
                    </p:blipFill>
                    <p:spPr>
                      <a:xfrm>
                        <a:off x="7707947" y="4579463"/>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72" name="Equation" r:id="rId4" imgW="2349500" imgH="444500" progId="Equation.3">
                  <p:embed/>
                </p:oleObj>
              </mc:Choice>
              <mc:Fallback>
                <p:oleObj name="Equation" r:id="rId4" imgW="2349500" imgH="444500" progId="Equation.3">
                  <p:embed/>
                  <p:pic>
                    <p:nvPicPr>
                      <p:cNvPr id="0" name=""/>
                      <p:cNvPicPr/>
                      <p:nvPr/>
                    </p:nvPicPr>
                    <p:blipFill>
                      <a:blip r:embed="rId5"/>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73" name="Equation" r:id="rId6" imgW="1346200" imgH="241300" progId="Equation.3">
                  <p:embed/>
                </p:oleObj>
              </mc:Choice>
              <mc:Fallback>
                <p:oleObj name="Equation" r:id="rId6" imgW="1346200" imgH="241300" progId="Equation.3">
                  <p:embed/>
                  <p:pic>
                    <p:nvPicPr>
                      <p:cNvPr id="0" name=""/>
                      <p:cNvPicPr/>
                      <p:nvPr/>
                    </p:nvPicPr>
                    <p:blipFill>
                      <a:blip r:embed="rId7"/>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several </a:t>
            </a:r>
            <a:br>
              <a:rPr lang="en-US" sz="3200" dirty="0"/>
            </a:br>
            <a:r>
              <a:rPr lang="en-US" sz="3200" dirty="0"/>
              <a:t>advantages over 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5918</TotalTime>
  <Words>4206</Words>
  <Application>Microsoft Office PowerPoint</Application>
  <PresentationFormat>Widescreen</PresentationFormat>
  <Paragraphs>591</Paragraphs>
  <Slides>90</Slides>
  <Notes>29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5"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Dueling Confidence Intervals - Sneetches</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74</cp:revision>
  <cp:lastPrinted>2018-11-13T15:34:47Z</cp:lastPrinted>
  <dcterms:created xsi:type="dcterms:W3CDTF">2018-09-20T00:34:46Z</dcterms:created>
  <dcterms:modified xsi:type="dcterms:W3CDTF">2018-11-13T16:41:36Z</dcterms:modified>
</cp:coreProperties>
</file>